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EA90C-ECCB-4761-AE96-73C5A020D62F}" type="datetimeFigureOut">
              <a:rPr lang="et-EE"/>
              <a:pPr>
                <a:defRPr/>
              </a:pPr>
              <a:t>31.01.2012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C94CB-2222-4B6E-A396-0D489F8A8AB7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E5EC6-3BC4-4D79-AC7C-4375BFB10C12}" type="datetimeFigureOut">
              <a:rPr lang="et-EE"/>
              <a:pPr>
                <a:defRPr/>
              </a:pPr>
              <a:t>31.01.2012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9B4D3-ABEE-4D87-916F-4CF02E285A2B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E56E3-F27A-48B3-ACA9-7998F19DC8C3}" type="datetimeFigureOut">
              <a:rPr lang="et-EE"/>
              <a:pPr>
                <a:defRPr/>
              </a:pPr>
              <a:t>31.01.2012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344A5-11F7-4CC2-A768-CA60ED9B86A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B2413-E951-4BDE-AB03-0EE1262FA26A}" type="datetimeFigureOut">
              <a:rPr lang="et-EE"/>
              <a:pPr>
                <a:defRPr/>
              </a:pPr>
              <a:t>31.01.2012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EC65E-7F8D-4FFD-93DB-A01EF9A02BB2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01AA7-707B-43A8-BB9B-93C71D371A3D}" type="datetimeFigureOut">
              <a:rPr lang="et-EE"/>
              <a:pPr>
                <a:defRPr/>
              </a:pPr>
              <a:t>31.01.2012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EEFE-FD64-4807-887D-B38DC94A29B9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06796-0361-4BDF-B31E-F4A9D27194EE}" type="datetimeFigureOut">
              <a:rPr lang="et-EE"/>
              <a:pPr>
                <a:defRPr/>
              </a:pPr>
              <a:t>31.01.2012</a:t>
            </a:fld>
            <a:endParaRPr lang="et-EE"/>
          </a:p>
        </p:txBody>
      </p:sp>
      <p:sp>
        <p:nvSpPr>
          <p:cNvPr id="6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76738-F4E7-4926-BFD8-B13B5A45AA21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F1CA7-DF22-4EC0-8E2F-BC1181FB94B3}" type="datetimeFigureOut">
              <a:rPr lang="et-EE"/>
              <a:pPr>
                <a:defRPr/>
              </a:pPr>
              <a:t>31.01.2012</a:t>
            </a:fld>
            <a:endParaRPr lang="et-EE"/>
          </a:p>
        </p:txBody>
      </p:sp>
      <p:sp>
        <p:nvSpPr>
          <p:cNvPr id="8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1E16E-7C1B-442E-A700-2FB0BE92CFB7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95813-B85B-4E08-B38A-3617E10DD1E8}" type="datetimeFigureOut">
              <a:rPr lang="et-EE"/>
              <a:pPr>
                <a:defRPr/>
              </a:pPr>
              <a:t>31.01.2012</a:t>
            </a:fld>
            <a:endParaRPr lang="et-EE"/>
          </a:p>
        </p:txBody>
      </p:sp>
      <p:sp>
        <p:nvSpPr>
          <p:cNvPr id="4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7FDFA-FDC2-4B4D-B03C-A87CA9A17F6A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D0C61-996A-44C7-81CC-D1E50432D450}" type="datetimeFigureOut">
              <a:rPr lang="et-EE"/>
              <a:pPr>
                <a:defRPr/>
              </a:pPr>
              <a:t>31.01.2012</a:t>
            </a:fld>
            <a:endParaRPr lang="et-EE"/>
          </a:p>
        </p:txBody>
      </p:sp>
      <p:sp>
        <p:nvSpPr>
          <p:cNvPr id="3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9E94E-6318-419B-A32E-7BFB64015B1F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D87F4-4CA7-4B83-BF05-0220312D781B}" type="datetimeFigureOut">
              <a:rPr lang="et-EE"/>
              <a:pPr>
                <a:defRPr/>
              </a:pPr>
              <a:t>31.01.2012</a:t>
            </a:fld>
            <a:endParaRPr lang="et-EE"/>
          </a:p>
        </p:txBody>
      </p:sp>
      <p:sp>
        <p:nvSpPr>
          <p:cNvPr id="6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6D336-67BB-4BF2-B2E2-9119EC1927B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E3FCB-4192-404B-80A9-CAB8D67488D0}" type="datetimeFigureOut">
              <a:rPr lang="et-EE"/>
              <a:pPr>
                <a:defRPr/>
              </a:pPr>
              <a:t>31.01.2012</a:t>
            </a:fld>
            <a:endParaRPr lang="et-EE"/>
          </a:p>
        </p:txBody>
      </p:sp>
      <p:sp>
        <p:nvSpPr>
          <p:cNvPr id="6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83D94-D368-43B6-B035-25BEAE656F6B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ealkirja kohatäid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Muutke tiitli laadi</a:t>
            </a:r>
          </a:p>
        </p:txBody>
      </p:sp>
      <p:sp>
        <p:nvSpPr>
          <p:cNvPr id="1027" name="Teksti kohatäid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C6737D-E229-4241-8B0E-47964FDBDF83}" type="datetimeFigureOut">
              <a:rPr lang="et-EE"/>
              <a:pPr>
                <a:defRPr/>
              </a:pPr>
              <a:t>31.01.2012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B0C1DE-6D5D-41EA-BECE-7384C29A1C8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b="1" smtClean="0"/>
              <a:t>Johannes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 flipV="1">
            <a:off x="7667625" y="-58738"/>
            <a:ext cx="1093788" cy="44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t-EE" dirty="0"/>
          </a:p>
        </p:txBody>
      </p:sp>
      <p:cxnSp>
        <p:nvCxnSpPr>
          <p:cNvPr id="7" name="Sirge noolkonnektor 6"/>
          <p:cNvCxnSpPr/>
          <p:nvPr/>
        </p:nvCxnSpPr>
        <p:spPr>
          <a:xfrm>
            <a:off x="5480050" y="3022600"/>
            <a:ext cx="1036638" cy="334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irge noolkonnektor 10"/>
          <p:cNvCxnSpPr/>
          <p:nvPr/>
        </p:nvCxnSpPr>
        <p:spPr>
          <a:xfrm>
            <a:off x="5087938" y="3160713"/>
            <a:ext cx="193675" cy="915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irge noolkonnektor 16"/>
          <p:cNvCxnSpPr>
            <a:endCxn id="52" idx="0"/>
          </p:cNvCxnSpPr>
          <p:nvPr/>
        </p:nvCxnSpPr>
        <p:spPr>
          <a:xfrm flipH="1">
            <a:off x="4052888" y="3160713"/>
            <a:ext cx="320675" cy="2068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irge noolkonnektor 24"/>
          <p:cNvCxnSpPr/>
          <p:nvPr/>
        </p:nvCxnSpPr>
        <p:spPr>
          <a:xfrm flipH="1">
            <a:off x="2700338" y="3117850"/>
            <a:ext cx="1008062" cy="766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irge noolkonnektor 34"/>
          <p:cNvCxnSpPr/>
          <p:nvPr/>
        </p:nvCxnSpPr>
        <p:spPr>
          <a:xfrm flipH="1" flipV="1">
            <a:off x="2916238" y="2276475"/>
            <a:ext cx="792162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irge noolkonnektor 38"/>
          <p:cNvCxnSpPr/>
          <p:nvPr/>
        </p:nvCxnSpPr>
        <p:spPr>
          <a:xfrm flipH="1" flipV="1">
            <a:off x="3836988" y="1644650"/>
            <a:ext cx="288925" cy="827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irge noolkonnektor 42"/>
          <p:cNvCxnSpPr/>
          <p:nvPr/>
        </p:nvCxnSpPr>
        <p:spPr>
          <a:xfrm flipV="1">
            <a:off x="4716463" y="1700213"/>
            <a:ext cx="287337" cy="828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irge noolkonnektor 45"/>
          <p:cNvCxnSpPr/>
          <p:nvPr/>
        </p:nvCxnSpPr>
        <p:spPr>
          <a:xfrm flipV="1">
            <a:off x="5281613" y="2024063"/>
            <a:ext cx="1090612" cy="612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611938" y="3176588"/>
            <a:ext cx="2376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000">
                <a:latin typeface="Calibri" pitchFamily="34" charset="0"/>
              </a:rPr>
              <a:t>riietus </a:t>
            </a:r>
            <a:r>
              <a:rPr lang="et-EE" sz="1600">
                <a:latin typeface="Calibri" pitchFamily="34" charset="0"/>
              </a:rPr>
              <a:t>(firmad!)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754563" y="4076700"/>
            <a:ext cx="2770187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000">
                <a:latin typeface="Calibri" pitchFamily="34" charset="0"/>
              </a:rPr>
              <a:t>tähelepanelik</a:t>
            </a:r>
          </a:p>
          <a:p>
            <a:r>
              <a:rPr lang="et-EE" sz="1600">
                <a:latin typeface="Calibri" pitchFamily="34" charset="0"/>
              </a:rPr>
              <a:t>(märkab erinevaid tüdrukuid, hindab </a:t>
            </a:r>
          </a:p>
          <a:p>
            <a:r>
              <a:rPr lang="et-EE" sz="1600">
                <a:latin typeface="Calibri" pitchFamily="34" charset="0"/>
              </a:rPr>
              <a:t>neid)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351213" y="5229225"/>
            <a:ext cx="1403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000">
                <a:latin typeface="Calibri" pitchFamily="34" charset="0"/>
              </a:rPr>
              <a:t>otsib elu mõtet </a:t>
            </a:r>
            <a:r>
              <a:rPr lang="et-EE" sz="1600">
                <a:latin typeface="Calibri" pitchFamily="34" charset="0"/>
              </a:rPr>
              <a:t>(Tõrvas sõpradega)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1403350" y="3870325"/>
            <a:ext cx="20780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000">
                <a:latin typeface="Calibri" pitchFamily="34" charset="0"/>
              </a:rPr>
              <a:t>ettevõtlik</a:t>
            </a:r>
          </a:p>
          <a:p>
            <a:r>
              <a:rPr lang="et-EE" sz="1600">
                <a:latin typeface="Calibri" pitchFamily="34" charset="0"/>
              </a:rPr>
              <a:t>(tegi ise remonti)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1481138" y="1457325"/>
            <a:ext cx="14351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t-EE" sz="2000">
                <a:latin typeface="Calibri" pitchFamily="34" charset="0"/>
              </a:rPr>
              <a:t>hooliv</a:t>
            </a:r>
          </a:p>
          <a:p>
            <a:r>
              <a:rPr lang="et-EE" sz="1600">
                <a:latin typeface="Calibri" pitchFamily="34" charset="0"/>
              </a:rPr>
              <a:t>(hoolitseb ema</a:t>
            </a:r>
          </a:p>
          <a:p>
            <a:r>
              <a:rPr lang="et-EE" sz="1600">
                <a:latin typeface="Calibri" pitchFamily="34" charset="0"/>
              </a:rPr>
              <a:t>eest)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2986088" y="690563"/>
            <a:ext cx="19621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t-EE" sz="2000" dirty="0">
                <a:latin typeface="Calibri" pitchFamily="34" charset="0"/>
              </a:rPr>
              <a:t>teadmised/huvid</a:t>
            </a:r>
          </a:p>
          <a:p>
            <a:r>
              <a:rPr lang="et-EE" sz="1600" dirty="0" smtClean="0">
                <a:latin typeface="Calibri" pitchFamily="34" charset="0"/>
              </a:rPr>
              <a:t>(</a:t>
            </a:r>
            <a:r>
              <a:rPr lang="et-EE" sz="1600" dirty="0" err="1" smtClean="0">
                <a:latin typeface="Calibri" pitchFamily="34" charset="0"/>
              </a:rPr>
              <a:t>McGyver</a:t>
            </a:r>
            <a:endParaRPr lang="et-EE" sz="1600" dirty="0">
              <a:latin typeface="Calibri" pitchFamily="34" charset="0"/>
            </a:endParaRPr>
          </a:p>
          <a:p>
            <a:r>
              <a:rPr lang="et-EE" sz="1600" dirty="0" smtClean="0">
                <a:latin typeface="Calibri" pitchFamily="34" charset="0"/>
              </a:rPr>
              <a:t>multikad)</a:t>
            </a:r>
            <a:endParaRPr lang="et-EE" sz="1600" dirty="0">
              <a:latin typeface="Calibri" pitchFamily="34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802188" y="936625"/>
            <a:ext cx="14144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t-EE" sz="2000">
                <a:latin typeface="Calibri" pitchFamily="34" charset="0"/>
              </a:rPr>
              <a:t>humoorikas</a:t>
            </a:r>
          </a:p>
          <a:p>
            <a:r>
              <a:rPr lang="et-EE" sz="1600">
                <a:latin typeface="Calibri" pitchFamily="34" charset="0"/>
              </a:rPr>
              <a:t>(head ütlused)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516688" y="1700213"/>
            <a:ext cx="15843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t-EE" sz="2000">
                <a:latin typeface="Calibri" pitchFamily="34" charset="0"/>
              </a:rPr>
              <a:t>iseseisev</a:t>
            </a:r>
          </a:p>
          <a:p>
            <a:r>
              <a:rPr lang="et-EE" sz="1600">
                <a:latin typeface="Calibri" pitchFamily="34" charset="0"/>
              </a:rPr>
              <a:t>(direktori juures)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0" grpId="0"/>
      <p:bldP spid="51" grpId="0"/>
      <p:bldP spid="52" grpId="0"/>
      <p:bldP spid="54" grpId="0"/>
      <p:bldP spid="56" grpId="0"/>
      <p:bldP spid="57" grpId="0"/>
      <p:bldP spid="58" grpId="0"/>
      <p:bldP spid="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t-EE" sz="4000" smtClean="0">
                <a:latin typeface="Arial" charset="0"/>
              </a:rPr>
              <a:t>Johannese ja Kristiina </a:t>
            </a:r>
            <a:br>
              <a:rPr lang="et-EE" sz="4000" smtClean="0">
                <a:latin typeface="Arial" charset="0"/>
              </a:rPr>
            </a:br>
            <a:r>
              <a:rPr lang="et-EE" sz="4000" smtClean="0">
                <a:latin typeface="Arial" charset="0"/>
              </a:rPr>
              <a:t>erinevused ja sarnasused</a:t>
            </a:r>
          </a:p>
        </p:txBody>
      </p:sp>
      <p:sp>
        <p:nvSpPr>
          <p:cNvPr id="4" name="Ovaal 3"/>
          <p:cNvSpPr/>
          <p:nvPr/>
        </p:nvSpPr>
        <p:spPr>
          <a:xfrm>
            <a:off x="323850" y="1706563"/>
            <a:ext cx="3816350" cy="3997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2800" b="1" smtClean="0"/>
              <a:t>Johannes</a:t>
            </a:r>
            <a:endParaRPr lang="et-EE" sz="28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dirty="0"/>
              <a:t>õpib keskkoolis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dirty="0"/>
              <a:t>väldib pallimängu, ei ole füüsiliselt tugev,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dirty="0"/>
              <a:t>esialgu häid sõpru ei ole,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dirty="0"/>
              <a:t>satub paljudesse probleemidesse,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dirty="0"/>
              <a:t>on kaua tõrjutud,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dirty="0"/>
              <a:t>avastab enda ande, isa tuli koju tagasi</a:t>
            </a:r>
          </a:p>
        </p:txBody>
      </p:sp>
      <p:sp>
        <p:nvSpPr>
          <p:cNvPr id="5" name="Sisu kohatäide 4"/>
          <p:cNvSpPr>
            <a:spLocks noGrp="1"/>
          </p:cNvSpPr>
          <p:nvPr>
            <p:ph idx="1"/>
          </p:nvPr>
        </p:nvSpPr>
        <p:spPr>
          <a:xfrm>
            <a:off x="5076825" y="1628775"/>
            <a:ext cx="3897313" cy="3960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b="1" dirty="0"/>
              <a:t>K</a:t>
            </a:r>
            <a:r>
              <a:rPr lang="et-EE" b="1" dirty="0" smtClean="0"/>
              <a:t>ristiina</a:t>
            </a:r>
          </a:p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sz="1800" b="1" dirty="0"/>
              <a:t> </a:t>
            </a:r>
            <a:r>
              <a:rPr lang="et-EE" sz="1800" b="1" dirty="0" smtClean="0"/>
              <a:t> </a:t>
            </a:r>
            <a:r>
              <a:rPr lang="et-EE" sz="1800" dirty="0" smtClean="0"/>
              <a:t>õpib põhikoolis, hea sõber Triinu, peab hoolitsema noorema õe eest, suhted isaga paranesid ja isale võis loota</a:t>
            </a:r>
          </a:p>
        </p:txBody>
      </p:sp>
      <p:sp>
        <p:nvSpPr>
          <p:cNvPr id="14340" name="Ovaal 5"/>
          <p:cNvSpPr>
            <a:spLocks noChangeArrowheads="1"/>
          </p:cNvSpPr>
          <p:nvPr/>
        </p:nvSpPr>
        <p:spPr bwMode="auto">
          <a:xfrm>
            <a:off x="3419475" y="1268413"/>
            <a:ext cx="2447925" cy="5040312"/>
          </a:xfrm>
          <a:prstGeom prst="ellipse">
            <a:avLst/>
          </a:prstGeom>
          <a:solidFill>
            <a:srgbClr val="99CC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t-EE">
                <a:solidFill>
                  <a:srgbClr val="FFFFFF"/>
                </a:solidFill>
                <a:latin typeface="Calibri" pitchFamily="34" charset="0"/>
              </a:rPr>
              <a:t>poolikud pered,</a:t>
            </a:r>
            <a:endParaRPr lang="et-EE">
              <a:solidFill>
                <a:srgbClr val="FFFFFF"/>
              </a:solidFill>
            </a:endParaRPr>
          </a:p>
          <a:p>
            <a:pPr algn="ctr"/>
            <a:r>
              <a:rPr lang="et-EE">
                <a:solidFill>
                  <a:srgbClr val="FFFFFF"/>
                </a:solidFill>
                <a:latin typeface="Calibri" pitchFamily="34" charset="0"/>
              </a:rPr>
              <a:t>probeemidega emad,</a:t>
            </a:r>
            <a:r>
              <a:rPr lang="et-EE">
                <a:solidFill>
                  <a:srgbClr val="FFFFFF"/>
                </a:solidFill>
              </a:rPr>
              <a:t> </a:t>
            </a:r>
            <a:r>
              <a:rPr lang="et-EE">
                <a:solidFill>
                  <a:srgbClr val="FFFFFF"/>
                </a:solidFill>
                <a:latin typeface="Calibri" pitchFamily="34" charset="0"/>
              </a:rPr>
              <a:t>lapsepõlve nautimise asemel elavad täiskasvanu elu, kiusatakse koolis, jõuavad pahandusteni, pakutakse abi, hindavad elus õigeid väärtusi</a:t>
            </a:r>
          </a:p>
          <a:p>
            <a:pPr algn="ctr"/>
            <a:endParaRPr lang="et-EE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3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ealkiri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92163"/>
          </a:xfrm>
        </p:spPr>
        <p:txBody>
          <a:bodyPr/>
          <a:lstStyle/>
          <a:p>
            <a:pPr eaLnBrk="1" hangingPunct="1"/>
            <a:r>
              <a:rPr lang="et-EE" smtClean="0"/>
              <a:t/>
            </a:r>
            <a:br>
              <a:rPr lang="et-EE" smtClean="0"/>
            </a:br>
            <a:endParaRPr lang="et-EE" smtClean="0"/>
          </a:p>
        </p:txBody>
      </p:sp>
      <p:sp>
        <p:nvSpPr>
          <p:cNvPr id="15362" name="Sisu kohatäide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t-EE" smtClean="0"/>
          </a:p>
          <a:p>
            <a:pPr marL="0" indent="0" eaLnBrk="1" hangingPunct="1">
              <a:buFont typeface="Arial" charset="0"/>
              <a:buNone/>
            </a:pPr>
            <a:endParaRPr lang="et-EE" smtClean="0"/>
          </a:p>
        </p:txBody>
      </p:sp>
      <p:sp>
        <p:nvSpPr>
          <p:cNvPr id="4" name="Pealkiri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t-EE" sz="4400" b="1">
                <a:latin typeface="Calibri" pitchFamily="34" charset="0"/>
              </a:rPr>
              <a:t>Kristiina</a:t>
            </a:r>
          </a:p>
        </p:txBody>
      </p:sp>
      <p:cxnSp>
        <p:nvCxnSpPr>
          <p:cNvPr id="5" name="Sirge noolkonnektor 4"/>
          <p:cNvCxnSpPr/>
          <p:nvPr/>
        </p:nvCxnSpPr>
        <p:spPr>
          <a:xfrm>
            <a:off x="5480050" y="3022600"/>
            <a:ext cx="1036638" cy="334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irge noolkonnektor 5"/>
          <p:cNvCxnSpPr/>
          <p:nvPr/>
        </p:nvCxnSpPr>
        <p:spPr>
          <a:xfrm>
            <a:off x="5087938" y="3160713"/>
            <a:ext cx="193675" cy="915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irge noolkonnektor 6"/>
          <p:cNvCxnSpPr>
            <a:endCxn id="15" idx="0"/>
          </p:cNvCxnSpPr>
          <p:nvPr/>
        </p:nvCxnSpPr>
        <p:spPr>
          <a:xfrm flipH="1">
            <a:off x="4052888" y="3160713"/>
            <a:ext cx="320675" cy="2068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irge noolkonnektor 7"/>
          <p:cNvCxnSpPr/>
          <p:nvPr/>
        </p:nvCxnSpPr>
        <p:spPr>
          <a:xfrm flipH="1">
            <a:off x="2700338" y="3117850"/>
            <a:ext cx="1008062" cy="766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irge noolkonnektor 8"/>
          <p:cNvCxnSpPr/>
          <p:nvPr/>
        </p:nvCxnSpPr>
        <p:spPr>
          <a:xfrm flipH="1" flipV="1">
            <a:off x="2916238" y="2276475"/>
            <a:ext cx="792162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irge noolkonnektor 9"/>
          <p:cNvCxnSpPr/>
          <p:nvPr/>
        </p:nvCxnSpPr>
        <p:spPr>
          <a:xfrm flipH="1" flipV="1">
            <a:off x="3836988" y="1644650"/>
            <a:ext cx="288925" cy="827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irge noolkonnektor 10"/>
          <p:cNvCxnSpPr/>
          <p:nvPr/>
        </p:nvCxnSpPr>
        <p:spPr>
          <a:xfrm flipV="1">
            <a:off x="4716463" y="1700213"/>
            <a:ext cx="287337" cy="828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irge noolkonnektor 11"/>
          <p:cNvCxnSpPr/>
          <p:nvPr/>
        </p:nvCxnSpPr>
        <p:spPr>
          <a:xfrm flipV="1">
            <a:off x="5281613" y="2024063"/>
            <a:ext cx="1090612" cy="612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611938" y="3176588"/>
            <a:ext cx="18462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000">
                <a:latin typeface="Calibri" pitchFamily="34" charset="0"/>
              </a:rPr>
              <a:t>kannatlik</a:t>
            </a:r>
          </a:p>
          <a:p>
            <a:r>
              <a:rPr lang="et-EE" sz="2000">
                <a:latin typeface="Calibri" pitchFamily="34" charset="0"/>
              </a:rPr>
              <a:t>(</a:t>
            </a:r>
            <a:r>
              <a:rPr lang="et-EE" sz="1600">
                <a:latin typeface="Calibri" pitchFamily="34" charset="0"/>
              </a:rPr>
              <a:t>saab kaua üksinda hakkama)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754563" y="4130675"/>
            <a:ext cx="27701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000">
              <a:latin typeface="Calibri" pitchFamily="34" charset="0"/>
            </a:endParaRPr>
          </a:p>
          <a:p>
            <a:r>
              <a:rPr lang="et-EE" sz="1600">
                <a:latin typeface="Calibri" pitchFamily="34" charset="0"/>
              </a:rPr>
              <a:t>häbeneb oma kodust elu</a:t>
            </a:r>
          </a:p>
          <a:p>
            <a:r>
              <a:rPr lang="et-EE" sz="1600">
                <a:latin typeface="Calibri" pitchFamily="34" charset="0"/>
              </a:rPr>
              <a:t>(Sven näeb Kristiina purjus ema, hakkab poisist eemale hoidma)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351213" y="5229225"/>
            <a:ext cx="1403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>
                <a:latin typeface="Calibri" pitchFamily="34" charset="0"/>
              </a:rPr>
              <a:t>tubli ja korralik</a:t>
            </a:r>
          </a:p>
          <a:p>
            <a:r>
              <a:rPr lang="et-EE" sz="1600">
                <a:latin typeface="Calibri" pitchFamily="34" charset="0"/>
              </a:rPr>
              <a:t>(õpib ja käitub koolis hästi</a:t>
            </a:r>
            <a:r>
              <a:rPr lang="et-EE" sz="2000">
                <a:latin typeface="Calibri" pitchFamily="34" charset="0"/>
              </a:rPr>
              <a:t>)</a:t>
            </a:r>
            <a:endParaRPr lang="et-EE" sz="1600">
              <a:latin typeface="Calibri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403350" y="3870325"/>
            <a:ext cx="207803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000">
                <a:latin typeface="Calibri" pitchFamily="34" charset="0"/>
              </a:rPr>
              <a:t>ettevõtlik</a:t>
            </a:r>
          </a:p>
          <a:p>
            <a:r>
              <a:rPr lang="et-EE" sz="1600">
                <a:latin typeface="Calibri" pitchFamily="34" charset="0"/>
              </a:rPr>
              <a:t>(tegi ise õele kostüümi)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481138" y="1457325"/>
            <a:ext cx="19939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t-EE" sz="2000">
                <a:latin typeface="Calibri" pitchFamily="34" charset="0"/>
              </a:rPr>
              <a:t>tugev </a:t>
            </a:r>
          </a:p>
          <a:p>
            <a:r>
              <a:rPr lang="et-EE" sz="1600">
                <a:latin typeface="Calibri" pitchFamily="34" charset="0"/>
              </a:rPr>
              <a:t>(elab kui täiskasvanu, </a:t>
            </a:r>
          </a:p>
          <a:p>
            <a:r>
              <a:rPr lang="et-EE" sz="1600">
                <a:latin typeface="Calibri" pitchFamily="34" charset="0"/>
              </a:rPr>
              <a:t>olles ise laps)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986088" y="690563"/>
            <a:ext cx="176847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000">
                <a:latin typeface="Calibri" pitchFamily="34" charset="0"/>
              </a:rPr>
              <a:t>arukas</a:t>
            </a:r>
          </a:p>
          <a:p>
            <a:r>
              <a:rPr lang="et-EE" sz="1600">
                <a:latin typeface="Calibri" pitchFamily="34" charset="0"/>
              </a:rPr>
              <a:t>(õpib oma vigadest)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716463" y="690563"/>
            <a:ext cx="2159000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000" dirty="0">
                <a:latin typeface="Calibri" pitchFamily="34" charset="0"/>
              </a:rPr>
              <a:t>hooliv</a:t>
            </a:r>
          </a:p>
          <a:p>
            <a:r>
              <a:rPr lang="et-EE" sz="1600" dirty="0">
                <a:latin typeface="Calibri" pitchFamily="34" charset="0"/>
              </a:rPr>
              <a:t>(hoolitses õe ja ema eest,</a:t>
            </a:r>
          </a:p>
          <a:p>
            <a:r>
              <a:rPr lang="et-EE" sz="1600" dirty="0">
                <a:latin typeface="Calibri" pitchFamily="34" charset="0"/>
              </a:rPr>
              <a:t>kaitses </a:t>
            </a:r>
            <a:r>
              <a:rPr lang="et-EE" sz="1600" dirty="0" err="1" smtClean="0">
                <a:latin typeface="Calibri" pitchFamily="34" charset="0"/>
              </a:rPr>
              <a:t>Argot</a:t>
            </a:r>
            <a:r>
              <a:rPr lang="et-EE" sz="1600" dirty="0" smtClean="0">
                <a:latin typeface="Calibri" pitchFamily="34" charset="0"/>
              </a:rPr>
              <a:t>)</a:t>
            </a:r>
            <a:endParaRPr lang="et-EE" sz="1600" dirty="0">
              <a:latin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516688" y="1700213"/>
            <a:ext cx="2352675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t-EE" sz="2000">
                <a:latin typeface="Calibri" pitchFamily="34" charset="0"/>
              </a:rPr>
              <a:t>iseseisev</a:t>
            </a:r>
          </a:p>
          <a:p>
            <a:r>
              <a:rPr lang="et-EE" sz="1600">
                <a:latin typeface="Calibri" pitchFamily="34" charset="0"/>
              </a:rPr>
              <a:t>(vastutab koduse elu eest,</a:t>
            </a:r>
          </a:p>
          <a:p>
            <a:r>
              <a:rPr lang="et-EE" sz="1600">
                <a:latin typeface="Calibri" pitchFamily="34" charset="0"/>
              </a:rPr>
              <a:t>maksab makse)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106</TotalTime>
  <Words>210</Words>
  <Application>Microsoft Office PowerPoint</Application>
  <PresentationFormat>Ekraaniseanss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3</vt:i4>
      </vt:variant>
    </vt:vector>
  </HeadingPairs>
  <TitlesOfParts>
    <vt:vector size="4" baseType="lpstr">
      <vt:lpstr>Tarkvarakomplekti Office kujundus</vt:lpstr>
      <vt:lpstr>Johannes</vt:lpstr>
      <vt:lpstr>Johannese ja Kristiina  erinevused ja sarnasused</vt:lpstr>
      <vt:lpstr> </vt:lpstr>
    </vt:vector>
  </TitlesOfParts>
  <Company>Tartu Descartes'i Lütseum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Joonas</dc:title>
  <dc:creator>Vaba Kasutaja</dc:creator>
  <cp:lastModifiedBy>Vaba Kasutaja</cp:lastModifiedBy>
  <cp:revision>21</cp:revision>
  <dcterms:created xsi:type="dcterms:W3CDTF">2012-01-18T08:15:44Z</dcterms:created>
  <dcterms:modified xsi:type="dcterms:W3CDTF">2012-01-31T08:57:07Z</dcterms:modified>
</cp:coreProperties>
</file>